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79" r:id="rId16"/>
    <p:sldId id="280" r:id="rId17"/>
    <p:sldId id="283" r:id="rId18"/>
    <p:sldId id="285" r:id="rId19"/>
    <p:sldId id="284" r:id="rId20"/>
    <p:sldId id="275" r:id="rId21"/>
    <p:sldId id="276" r:id="rId22"/>
    <p:sldId id="277" r:id="rId23"/>
    <p:sldId id="269" r:id="rId24"/>
    <p:sldId id="270" r:id="rId25"/>
    <p:sldId id="272" r:id="rId26"/>
    <p:sldId id="278" r:id="rId27"/>
    <p:sldId id="274"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p:scale>
          <a:sx n="75" d="100"/>
          <a:sy n="75" d="100"/>
        </p:scale>
        <p:origin x="648"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8/15/2023</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2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8/15/2023</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9465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8/15/2023</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02268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8/15/2023</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45630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8/15/2023</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44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8/15/2023</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009850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8/15/2023</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11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8/15/2023</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037798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8/15/2023</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253707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8/15/2023</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287279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8/15/2023</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88023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8/15/2023</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45280185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sthetic liquid watercolor and ink">
            <a:extLst>
              <a:ext uri="{FF2B5EF4-FFF2-40B4-BE49-F238E27FC236}">
                <a16:creationId xmlns:a16="http://schemas.microsoft.com/office/drawing/2014/main" id="{3CED88BF-0C1E-ECB9-62AA-778FDFEC9C88}"/>
              </a:ext>
            </a:extLst>
          </p:cNvPr>
          <p:cNvPicPr>
            <a:picLocks noChangeAspect="1"/>
          </p:cNvPicPr>
          <p:nvPr/>
        </p:nvPicPr>
        <p:blipFill rotWithShape="1">
          <a:blip r:embed="rId2">
            <a:alphaModFix/>
          </a:blip>
          <a:srcRect t="1877" b="6680"/>
          <a:stretch/>
        </p:blipFill>
        <p:spPr>
          <a:xfrm>
            <a:off x="20" y="1571"/>
            <a:ext cx="12191980" cy="6856429"/>
          </a:xfrm>
          <a:prstGeom prst="rect">
            <a:avLst/>
          </a:prstGeom>
        </p:spPr>
      </p:pic>
      <p:sp>
        <p:nvSpPr>
          <p:cNvPr id="11" name="Rectangle 10">
            <a:extLst>
              <a:ext uri="{FF2B5EF4-FFF2-40B4-BE49-F238E27FC236}">
                <a16:creationId xmlns:a16="http://schemas.microsoft.com/office/drawing/2014/main" id="{ED0A0432-F95F-6441-CC5D-B6BB755F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42985"/>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975CAD-391F-021D-B77C-8E4135848EA2}"/>
              </a:ext>
            </a:extLst>
          </p:cNvPr>
          <p:cNvSpPr>
            <a:spLocks noGrp="1"/>
          </p:cNvSpPr>
          <p:nvPr>
            <p:ph type="ctrTitle"/>
          </p:nvPr>
        </p:nvSpPr>
        <p:spPr>
          <a:xfrm>
            <a:off x="4047735" y="2815523"/>
            <a:ext cx="4226923" cy="1145063"/>
          </a:xfrm>
        </p:spPr>
        <p:txBody>
          <a:bodyPr anchor="b">
            <a:normAutofit/>
          </a:bodyPr>
          <a:lstStyle/>
          <a:p>
            <a:pPr algn="ctr"/>
            <a:r>
              <a:rPr lang="en-US" dirty="0"/>
              <a:t>Melanoma cancer detection </a:t>
            </a:r>
          </a:p>
        </p:txBody>
      </p:sp>
      <p:cxnSp>
        <p:nvCxnSpPr>
          <p:cNvPr id="15" name="Straight Connector 14">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8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C45B3-1357-3A27-CF0E-CEE5BF665ECB}"/>
              </a:ext>
            </a:extLst>
          </p:cNvPr>
          <p:cNvSpPr>
            <a:spLocks noGrp="1"/>
          </p:cNvSpPr>
          <p:nvPr>
            <p:ph type="title"/>
          </p:nvPr>
        </p:nvSpPr>
        <p:spPr>
          <a:xfrm>
            <a:off x="536028" y="771292"/>
            <a:ext cx="5559972" cy="1133708"/>
          </a:xfrm>
        </p:spPr>
        <p:txBody>
          <a:bodyPr>
            <a:normAutofit/>
          </a:bodyPr>
          <a:lstStyle/>
          <a:p>
            <a:r>
              <a:rPr lang="en-US" dirty="0"/>
              <a:t>Augmentation &amp; Model Building</a:t>
            </a:r>
          </a:p>
        </p:txBody>
      </p:sp>
      <p:sp>
        <p:nvSpPr>
          <p:cNvPr id="19" name="Rectangle 18">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D8B523-3B98-4F41-9D72-4EA780B7C0B3}"/>
              </a:ext>
            </a:extLst>
          </p:cNvPr>
          <p:cNvSpPr>
            <a:spLocks noGrp="1"/>
          </p:cNvSpPr>
          <p:nvPr>
            <p:ph idx="1"/>
          </p:nvPr>
        </p:nvSpPr>
        <p:spPr>
          <a:xfrm>
            <a:off x="465083" y="2285997"/>
            <a:ext cx="6266793" cy="3890965"/>
          </a:xfrm>
        </p:spPr>
        <p:txBody>
          <a:bodyPr>
            <a:normAutofit fontScale="85000" lnSpcReduction="20000"/>
          </a:bodyPr>
          <a:lstStyle/>
          <a:p>
            <a:pPr>
              <a:lnSpc>
                <a:spcPct val="140000"/>
              </a:lnSpc>
            </a:pPr>
            <a:r>
              <a:rPr lang="en-US" dirty="0">
                <a:latin typeface="Bahnschrift" panose="020B0502040204020203" pitchFamily="34" charset="0"/>
              </a:rPr>
              <a:t>Uses the </a:t>
            </a:r>
            <a:r>
              <a:rPr lang="en-US" dirty="0" err="1">
                <a:latin typeface="Bahnschrift" panose="020B0502040204020203" pitchFamily="34" charset="0"/>
              </a:rPr>
              <a:t>Augmentor</a:t>
            </a:r>
            <a:r>
              <a:rPr lang="en-US" dirty="0">
                <a:latin typeface="Bahnschrift" panose="020B0502040204020203" pitchFamily="34" charset="0"/>
              </a:rPr>
              <a:t> library to apply data augmentation techniques such as rotation to increase the dataset size.</a:t>
            </a:r>
          </a:p>
          <a:p>
            <a:pPr>
              <a:lnSpc>
                <a:spcPct val="140000"/>
              </a:lnSpc>
            </a:pPr>
            <a:r>
              <a:rPr lang="en-US" dirty="0">
                <a:latin typeface="Bahnschrift" panose="020B0502040204020203" pitchFamily="34" charset="0"/>
              </a:rPr>
              <a:t>Data augmentation involves applying various transformations to your training images to artificially increase the diversity of your dataset, which helps the model generalize better and reduces overfitting.</a:t>
            </a:r>
          </a:p>
          <a:p>
            <a:pPr>
              <a:lnSpc>
                <a:spcPct val="140000"/>
              </a:lnSpc>
            </a:pPr>
            <a:r>
              <a:rPr lang="en-US" dirty="0">
                <a:latin typeface="Bahnschrift" panose="020B0502040204020203" pitchFamily="34" charset="0"/>
              </a:rPr>
              <a:t>Creates train and validation datasets, splitting the training data using the subset and </a:t>
            </a:r>
            <a:r>
              <a:rPr lang="en-US" dirty="0" err="1">
                <a:latin typeface="Bahnschrift" panose="020B0502040204020203" pitchFamily="34" charset="0"/>
              </a:rPr>
              <a:t>validation_split</a:t>
            </a:r>
            <a:r>
              <a:rPr lang="en-US" dirty="0">
                <a:latin typeface="Bahnschrift" panose="020B0502040204020203" pitchFamily="34" charset="0"/>
              </a:rPr>
              <a:t> parameters.</a:t>
            </a:r>
          </a:p>
          <a:p>
            <a:pPr>
              <a:lnSpc>
                <a:spcPct val="140000"/>
              </a:lnSpc>
            </a:pPr>
            <a:r>
              <a:rPr lang="en-US" dirty="0">
                <a:latin typeface="Bahnschrift" panose="020B0502040204020203" pitchFamily="34" charset="0"/>
              </a:rPr>
              <a:t>Autotune optimizes the data pipeline using caching and prefetching to speed up data loading during training.</a:t>
            </a:r>
          </a:p>
          <a:p>
            <a:pPr>
              <a:lnSpc>
                <a:spcPct val="140000"/>
              </a:lnSpc>
            </a:pPr>
            <a:r>
              <a:rPr lang="en-US" dirty="0" err="1">
                <a:latin typeface="Bahnschrift" panose="020B0502040204020203" pitchFamily="34" charset="0"/>
              </a:rPr>
              <a:t>tf.data.experimental.AUTOTUNE</a:t>
            </a:r>
            <a:r>
              <a:rPr lang="en-US" dirty="0">
                <a:latin typeface="Bahnschrift" panose="020B0502040204020203" pitchFamily="34" charset="0"/>
              </a:rPr>
              <a:t> defines appropriate number of processes that are free for working</a:t>
            </a:r>
          </a:p>
        </p:txBody>
      </p:sp>
      <p:pic>
        <p:nvPicPr>
          <p:cNvPr id="7" name="Picture 6">
            <a:extLst>
              <a:ext uri="{FF2B5EF4-FFF2-40B4-BE49-F238E27FC236}">
                <a16:creationId xmlns:a16="http://schemas.microsoft.com/office/drawing/2014/main" id="{339BCC3A-F25F-A17B-D874-5D0BF3A0DD35}"/>
              </a:ext>
            </a:extLst>
          </p:cNvPr>
          <p:cNvPicPr>
            <a:picLocks noChangeAspect="1"/>
          </p:cNvPicPr>
          <p:nvPr/>
        </p:nvPicPr>
        <p:blipFill>
          <a:blip r:embed="rId2"/>
          <a:stretch>
            <a:fillRect/>
          </a:stretch>
        </p:blipFill>
        <p:spPr>
          <a:xfrm>
            <a:off x="7038144" y="1453560"/>
            <a:ext cx="4180645" cy="1128773"/>
          </a:xfrm>
          <a:prstGeom prst="rect">
            <a:avLst/>
          </a:prstGeom>
        </p:spPr>
      </p:pic>
      <p:pic>
        <p:nvPicPr>
          <p:cNvPr id="5" name="Picture 4">
            <a:extLst>
              <a:ext uri="{FF2B5EF4-FFF2-40B4-BE49-F238E27FC236}">
                <a16:creationId xmlns:a16="http://schemas.microsoft.com/office/drawing/2014/main" id="{494FC076-D314-5EF0-1857-8B69CADA6D20}"/>
              </a:ext>
            </a:extLst>
          </p:cNvPr>
          <p:cNvPicPr>
            <a:picLocks noChangeAspect="1"/>
          </p:cNvPicPr>
          <p:nvPr/>
        </p:nvPicPr>
        <p:blipFill>
          <a:blip r:embed="rId3"/>
          <a:stretch>
            <a:fillRect/>
          </a:stretch>
        </p:blipFill>
        <p:spPr>
          <a:xfrm>
            <a:off x="7038144" y="3015625"/>
            <a:ext cx="4180645" cy="1442322"/>
          </a:xfrm>
          <a:prstGeom prst="rect">
            <a:avLst/>
          </a:prstGeom>
        </p:spPr>
      </p:pic>
      <p:pic>
        <p:nvPicPr>
          <p:cNvPr id="14" name="Picture 13">
            <a:extLst>
              <a:ext uri="{FF2B5EF4-FFF2-40B4-BE49-F238E27FC236}">
                <a16:creationId xmlns:a16="http://schemas.microsoft.com/office/drawing/2014/main" id="{9D366D66-5B76-5E83-9195-BC5793ACEF63}"/>
              </a:ext>
            </a:extLst>
          </p:cNvPr>
          <p:cNvPicPr>
            <a:picLocks noChangeAspect="1"/>
          </p:cNvPicPr>
          <p:nvPr/>
        </p:nvPicPr>
        <p:blipFill>
          <a:blip r:embed="rId4"/>
          <a:stretch>
            <a:fillRect/>
          </a:stretch>
        </p:blipFill>
        <p:spPr>
          <a:xfrm>
            <a:off x="7058855" y="4813793"/>
            <a:ext cx="4180645" cy="1181293"/>
          </a:xfrm>
          <a:prstGeom prst="rect">
            <a:avLst/>
          </a:prstGeom>
        </p:spPr>
      </p:pic>
    </p:spTree>
    <p:extLst>
      <p:ext uri="{BB962C8B-B14F-4D97-AF65-F5344CB8AC3E}">
        <p14:creationId xmlns:p14="http://schemas.microsoft.com/office/powerpoint/2010/main" val="6334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3" name="Rectangle 1072">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Rectangle 1074">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EA504BB-915E-91F3-FB0E-3B2293DF0275}"/>
              </a:ext>
            </a:extLst>
          </p:cNvPr>
          <p:cNvPicPr>
            <a:picLocks noChangeAspect="1"/>
          </p:cNvPicPr>
          <p:nvPr/>
        </p:nvPicPr>
        <p:blipFill>
          <a:blip r:embed="rId2"/>
          <a:stretch>
            <a:fillRect/>
          </a:stretch>
        </p:blipFill>
        <p:spPr>
          <a:xfrm>
            <a:off x="4796915" y="3488175"/>
            <a:ext cx="6740374" cy="2510789"/>
          </a:xfrm>
          <a:prstGeom prst="rect">
            <a:avLst/>
          </a:prstGeom>
        </p:spPr>
      </p:pic>
      <p:pic>
        <p:nvPicPr>
          <p:cNvPr id="5" name="Picture 4">
            <a:extLst>
              <a:ext uri="{FF2B5EF4-FFF2-40B4-BE49-F238E27FC236}">
                <a16:creationId xmlns:a16="http://schemas.microsoft.com/office/drawing/2014/main" id="{6EE6EEC6-3E6B-F553-C236-CA2B8311A083}"/>
              </a:ext>
            </a:extLst>
          </p:cNvPr>
          <p:cNvPicPr>
            <a:picLocks noChangeAspect="1"/>
          </p:cNvPicPr>
          <p:nvPr/>
        </p:nvPicPr>
        <p:blipFill>
          <a:blip r:embed="rId3"/>
          <a:stretch>
            <a:fillRect/>
          </a:stretch>
        </p:blipFill>
        <p:spPr>
          <a:xfrm>
            <a:off x="4796915" y="859036"/>
            <a:ext cx="6740374" cy="2512607"/>
          </a:xfrm>
          <a:prstGeom prst="rect">
            <a:avLst/>
          </a:prstGeom>
        </p:spPr>
      </p:pic>
      <p:pic>
        <p:nvPicPr>
          <p:cNvPr id="1030" name="Picture 6">
            <a:extLst>
              <a:ext uri="{FF2B5EF4-FFF2-40B4-BE49-F238E27FC236}">
                <a16:creationId xmlns:a16="http://schemas.microsoft.com/office/drawing/2014/main" id="{BE52F280-E8AC-0A39-D330-A67587C77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348" y="421989"/>
            <a:ext cx="2465798" cy="6014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ctivation Functions: ReLU &amp; Softmax | by Precious Chima | Medium">
            <a:extLst>
              <a:ext uri="{FF2B5EF4-FFF2-40B4-BE49-F238E27FC236}">
                <a16:creationId xmlns:a16="http://schemas.microsoft.com/office/drawing/2014/main" id="{F4D259EE-AA12-1DBA-7FDE-1B63E8A0D5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52" y="2370031"/>
            <a:ext cx="1796996" cy="1501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196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D5DF2-3918-C19A-C1EE-E61120FE5EB6}"/>
              </a:ext>
            </a:extLst>
          </p:cNvPr>
          <p:cNvSpPr>
            <a:spLocks noGrp="1"/>
          </p:cNvSpPr>
          <p:nvPr>
            <p:ph type="title"/>
          </p:nvPr>
        </p:nvSpPr>
        <p:spPr>
          <a:xfrm>
            <a:off x="952499" y="253410"/>
            <a:ext cx="8964010" cy="1181100"/>
          </a:xfrm>
        </p:spPr>
        <p:txBody>
          <a:bodyPr>
            <a:normAutofit/>
          </a:bodyPr>
          <a:lstStyle/>
          <a:p>
            <a:r>
              <a:rPr lang="en-US" dirty="0"/>
              <a:t>Model compilation and training</a:t>
            </a:r>
          </a:p>
        </p:txBody>
      </p:sp>
      <p:sp>
        <p:nvSpPr>
          <p:cNvPr id="12" name="Rectangle 11">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89EFA3-2747-3868-0A95-06EFAE9696DD}"/>
              </a:ext>
            </a:extLst>
          </p:cNvPr>
          <p:cNvSpPr>
            <a:spLocks noGrp="1"/>
          </p:cNvSpPr>
          <p:nvPr>
            <p:ph idx="1"/>
          </p:nvPr>
        </p:nvSpPr>
        <p:spPr>
          <a:xfrm>
            <a:off x="818224" y="1593327"/>
            <a:ext cx="10067597" cy="3890965"/>
          </a:xfrm>
        </p:spPr>
        <p:txBody>
          <a:bodyPr>
            <a:normAutofit/>
          </a:bodyPr>
          <a:lstStyle/>
          <a:p>
            <a:r>
              <a:rPr lang="en-US" dirty="0">
                <a:latin typeface="Bahnschrift" panose="020B0502040204020203" pitchFamily="34" charset="0"/>
              </a:rPr>
              <a:t>The Adam optimization algorithm is a type of stochastic gradient descent that employs adaptive estimation of the first and second moments to update the parameters of a neural network</a:t>
            </a:r>
          </a:p>
          <a:p>
            <a:r>
              <a:rPr lang="en-US" dirty="0">
                <a:latin typeface="Bahnschrift" panose="020B0502040204020203" pitchFamily="34" charset="0"/>
              </a:rPr>
              <a:t>This enables the algorithm to optimize the network more efficiently by adjusting the learning rate of each weight parameter based on the magnitude of its gradients</a:t>
            </a:r>
          </a:p>
        </p:txBody>
      </p:sp>
      <p:pic>
        <p:nvPicPr>
          <p:cNvPr id="7" name="Picture 6">
            <a:extLst>
              <a:ext uri="{FF2B5EF4-FFF2-40B4-BE49-F238E27FC236}">
                <a16:creationId xmlns:a16="http://schemas.microsoft.com/office/drawing/2014/main" id="{22A8DC27-E895-AEA9-495A-B48DDAE3B2BF}"/>
              </a:ext>
            </a:extLst>
          </p:cNvPr>
          <p:cNvPicPr>
            <a:picLocks noChangeAspect="1"/>
          </p:cNvPicPr>
          <p:nvPr/>
        </p:nvPicPr>
        <p:blipFill>
          <a:blip r:embed="rId2"/>
          <a:stretch>
            <a:fillRect/>
          </a:stretch>
        </p:blipFill>
        <p:spPr>
          <a:xfrm>
            <a:off x="1917700" y="3461140"/>
            <a:ext cx="8495424" cy="3296838"/>
          </a:xfrm>
          <a:prstGeom prst="rect">
            <a:avLst/>
          </a:prstGeom>
        </p:spPr>
      </p:pic>
    </p:spTree>
    <p:extLst>
      <p:ext uri="{BB962C8B-B14F-4D97-AF65-F5344CB8AC3E}">
        <p14:creationId xmlns:p14="http://schemas.microsoft.com/office/powerpoint/2010/main" val="199799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2DBF8-59E7-48CE-F011-091CE781F3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44B5A6-E3C9-5AA6-32B4-8AB68483E984}"/>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4EBB3BC9-77CC-320D-F831-54BDABFF1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975" y="492888"/>
            <a:ext cx="6753302" cy="5838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077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58BB9-A1F5-6657-5A1C-CED06D1FA09C}"/>
              </a:ext>
            </a:extLst>
          </p:cNvPr>
          <p:cNvSpPr>
            <a:spLocks noGrp="1"/>
          </p:cNvSpPr>
          <p:nvPr>
            <p:ph type="title"/>
          </p:nvPr>
        </p:nvSpPr>
        <p:spPr>
          <a:xfrm>
            <a:off x="915657" y="2285997"/>
            <a:ext cx="4264686" cy="1092958"/>
          </a:xfrm>
        </p:spPr>
        <p:txBody>
          <a:bodyPr>
            <a:normAutofit/>
          </a:bodyPr>
          <a:lstStyle/>
          <a:p>
            <a:r>
              <a:rPr lang="en-US" dirty="0"/>
              <a:t>Cancer class prediction </a:t>
            </a:r>
          </a:p>
        </p:txBody>
      </p:sp>
      <p:sp>
        <p:nvSpPr>
          <p:cNvPr id="16" name="Rectangle 15">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7B61136-C087-464F-E14D-6CB1CBB13B5A}"/>
              </a:ext>
            </a:extLst>
          </p:cNvPr>
          <p:cNvSpPr>
            <a:spLocks noGrp="1"/>
          </p:cNvSpPr>
          <p:nvPr>
            <p:ph idx="1"/>
          </p:nvPr>
        </p:nvSpPr>
        <p:spPr>
          <a:xfrm>
            <a:off x="952500" y="2285997"/>
            <a:ext cx="4191000" cy="3890965"/>
          </a:xfrm>
        </p:spPr>
        <p:txBody>
          <a:bodyPr>
            <a:normAutofit/>
          </a:bodyPr>
          <a:lstStyle/>
          <a:p>
            <a:endParaRPr lang="en-US" dirty="0"/>
          </a:p>
        </p:txBody>
      </p:sp>
      <p:pic>
        <p:nvPicPr>
          <p:cNvPr id="9" name="Picture 8">
            <a:extLst>
              <a:ext uri="{FF2B5EF4-FFF2-40B4-BE49-F238E27FC236}">
                <a16:creationId xmlns:a16="http://schemas.microsoft.com/office/drawing/2014/main" id="{CCDDEDEB-314C-7EFD-5CF0-2ED1553BFC5A}"/>
              </a:ext>
            </a:extLst>
          </p:cNvPr>
          <p:cNvPicPr>
            <a:picLocks noChangeAspect="1"/>
          </p:cNvPicPr>
          <p:nvPr/>
        </p:nvPicPr>
        <p:blipFill rotWithShape="1">
          <a:blip r:embed="rId2"/>
          <a:srcRect r="21110" b="-1"/>
          <a:stretch/>
        </p:blipFill>
        <p:spPr>
          <a:xfrm>
            <a:off x="6096000" y="10"/>
            <a:ext cx="6095999" cy="6857990"/>
          </a:xfrm>
          <a:prstGeom prst="rect">
            <a:avLst/>
          </a:prstGeom>
        </p:spPr>
      </p:pic>
    </p:spTree>
    <p:extLst>
      <p:ext uri="{BB962C8B-B14F-4D97-AF65-F5344CB8AC3E}">
        <p14:creationId xmlns:p14="http://schemas.microsoft.com/office/powerpoint/2010/main" val="1929011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223838"/>
            <a:ext cx="10287000" cy="1147762"/>
          </a:xfrm>
        </p:spPr>
        <p:txBody>
          <a:bodyPr/>
          <a:lstStyle/>
          <a:p>
            <a:r>
              <a:rPr lang="en-US" dirty="0"/>
              <a:t>USER STORIES</a:t>
            </a:r>
          </a:p>
        </p:txBody>
      </p:sp>
      <p:pic>
        <p:nvPicPr>
          <p:cNvPr id="4" name="Picture 3"/>
          <p:cNvPicPr>
            <a:picLocks noChangeAspect="1"/>
          </p:cNvPicPr>
          <p:nvPr/>
        </p:nvPicPr>
        <p:blipFill>
          <a:blip r:embed="rId2"/>
          <a:stretch>
            <a:fillRect/>
          </a:stretch>
        </p:blipFill>
        <p:spPr>
          <a:xfrm>
            <a:off x="2057400" y="1762909"/>
            <a:ext cx="8162138" cy="4320391"/>
          </a:xfrm>
          <a:prstGeom prst="rect">
            <a:avLst/>
          </a:prstGeom>
        </p:spPr>
      </p:pic>
    </p:spTree>
    <p:extLst>
      <p:ext uri="{BB962C8B-B14F-4D97-AF65-F5344CB8AC3E}">
        <p14:creationId xmlns:p14="http://schemas.microsoft.com/office/powerpoint/2010/main" val="180561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900" y="0"/>
            <a:ext cx="10287000" cy="1147762"/>
          </a:xfrm>
        </p:spPr>
        <p:txBody>
          <a:bodyPr/>
          <a:lstStyle/>
          <a:p>
            <a:r>
              <a:rPr lang="en-US" dirty="0"/>
              <a:t>USER STORIES</a:t>
            </a:r>
          </a:p>
        </p:txBody>
      </p:sp>
      <p:pic>
        <p:nvPicPr>
          <p:cNvPr id="3" name="Picture 2"/>
          <p:cNvPicPr>
            <a:picLocks noChangeAspect="1"/>
          </p:cNvPicPr>
          <p:nvPr/>
        </p:nvPicPr>
        <p:blipFill>
          <a:blip r:embed="rId2"/>
          <a:stretch>
            <a:fillRect/>
          </a:stretch>
        </p:blipFill>
        <p:spPr>
          <a:xfrm>
            <a:off x="2146300" y="1438232"/>
            <a:ext cx="8461374" cy="4464642"/>
          </a:xfrm>
          <a:prstGeom prst="rect">
            <a:avLst/>
          </a:prstGeom>
        </p:spPr>
      </p:pic>
    </p:spTree>
    <p:extLst>
      <p:ext uri="{BB962C8B-B14F-4D97-AF65-F5344CB8AC3E}">
        <p14:creationId xmlns:p14="http://schemas.microsoft.com/office/powerpoint/2010/main" val="1681798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900" y="0"/>
            <a:ext cx="10287000" cy="1147762"/>
          </a:xfrm>
        </p:spPr>
        <p:txBody>
          <a:bodyPr/>
          <a:lstStyle/>
          <a:p>
            <a:r>
              <a:rPr lang="en-US" dirty="0"/>
              <a:t>Confluence</a:t>
            </a:r>
          </a:p>
        </p:txBody>
      </p:sp>
      <p:pic>
        <p:nvPicPr>
          <p:cNvPr id="4" name="Picture 3"/>
          <p:cNvPicPr>
            <a:picLocks noChangeAspect="1"/>
          </p:cNvPicPr>
          <p:nvPr/>
        </p:nvPicPr>
        <p:blipFill>
          <a:blip r:embed="rId2"/>
          <a:stretch>
            <a:fillRect/>
          </a:stretch>
        </p:blipFill>
        <p:spPr>
          <a:xfrm>
            <a:off x="2328671" y="1283562"/>
            <a:ext cx="6726555" cy="4964838"/>
          </a:xfrm>
          <a:prstGeom prst="rect">
            <a:avLst/>
          </a:prstGeom>
        </p:spPr>
      </p:pic>
    </p:spTree>
    <p:extLst>
      <p:ext uri="{BB962C8B-B14F-4D97-AF65-F5344CB8AC3E}">
        <p14:creationId xmlns:p14="http://schemas.microsoft.com/office/powerpoint/2010/main" val="3336872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92" y="0"/>
            <a:ext cx="10287000" cy="1147762"/>
          </a:xfrm>
        </p:spPr>
        <p:txBody>
          <a:bodyPr/>
          <a:lstStyle/>
          <a:p>
            <a:r>
              <a:rPr lang="en-US" dirty="0"/>
              <a:t>Integrated JIRA With confluence</a:t>
            </a:r>
          </a:p>
        </p:txBody>
      </p:sp>
      <p:pic>
        <p:nvPicPr>
          <p:cNvPr id="4" name="Picture 3"/>
          <p:cNvPicPr>
            <a:picLocks noChangeAspect="1"/>
          </p:cNvPicPr>
          <p:nvPr/>
        </p:nvPicPr>
        <p:blipFill>
          <a:blip r:embed="rId2"/>
          <a:stretch>
            <a:fillRect/>
          </a:stretch>
        </p:blipFill>
        <p:spPr>
          <a:xfrm>
            <a:off x="1894439" y="1527049"/>
            <a:ext cx="7817906" cy="4568952"/>
          </a:xfrm>
          <a:prstGeom prst="rect">
            <a:avLst/>
          </a:prstGeom>
        </p:spPr>
      </p:pic>
    </p:spTree>
    <p:extLst>
      <p:ext uri="{BB962C8B-B14F-4D97-AF65-F5344CB8AC3E}">
        <p14:creationId xmlns:p14="http://schemas.microsoft.com/office/powerpoint/2010/main" val="3573679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900" y="0"/>
            <a:ext cx="10287000" cy="1147762"/>
          </a:xfrm>
        </p:spPr>
        <p:txBody>
          <a:bodyPr/>
          <a:lstStyle/>
          <a:p>
            <a:r>
              <a:rPr lang="en-US" dirty="0"/>
              <a:t>Pages</a:t>
            </a:r>
          </a:p>
        </p:txBody>
      </p:sp>
      <p:pic>
        <p:nvPicPr>
          <p:cNvPr id="3" name="Picture 2"/>
          <p:cNvPicPr>
            <a:picLocks noChangeAspect="1"/>
          </p:cNvPicPr>
          <p:nvPr/>
        </p:nvPicPr>
        <p:blipFill>
          <a:blip r:embed="rId2"/>
          <a:stretch>
            <a:fillRect/>
          </a:stretch>
        </p:blipFill>
        <p:spPr>
          <a:xfrm>
            <a:off x="1731264" y="1430843"/>
            <a:ext cx="9207055" cy="4635820"/>
          </a:xfrm>
          <a:prstGeom prst="rect">
            <a:avLst/>
          </a:prstGeom>
        </p:spPr>
      </p:pic>
    </p:spTree>
    <p:extLst>
      <p:ext uri="{BB962C8B-B14F-4D97-AF65-F5344CB8AC3E}">
        <p14:creationId xmlns:p14="http://schemas.microsoft.com/office/powerpoint/2010/main" val="305313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0E15-6FEC-0EF9-C7A2-040BEF72E26A}"/>
              </a:ext>
            </a:extLst>
          </p:cNvPr>
          <p:cNvSpPr>
            <a:spLocks noGrp="1"/>
          </p:cNvSpPr>
          <p:nvPr>
            <p:ph type="title"/>
          </p:nvPr>
        </p:nvSpPr>
        <p:spPr>
          <a:xfrm>
            <a:off x="706693" y="2001838"/>
            <a:ext cx="10287000" cy="1147762"/>
          </a:xfrm>
        </p:spPr>
        <p:txBody>
          <a:bodyPr/>
          <a:lstStyle/>
          <a:p>
            <a:pPr algn="ctr"/>
            <a:r>
              <a:rPr lang="en-US" dirty="0"/>
              <a:t>GROUP MEMBERS</a:t>
            </a:r>
          </a:p>
        </p:txBody>
      </p:sp>
      <p:sp>
        <p:nvSpPr>
          <p:cNvPr id="5" name="Content Placeholder 2"/>
          <p:cNvSpPr txBox="1">
            <a:spLocks/>
          </p:cNvSpPr>
          <p:nvPr/>
        </p:nvSpPr>
        <p:spPr>
          <a:xfrm>
            <a:off x="1728018" y="3581400"/>
            <a:ext cx="8244349" cy="29781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latin typeface="Bahnschrift" panose="020B0502040204020203" pitchFamily="34" charset="0"/>
              </a:rPr>
              <a:t>Aishwarya</a:t>
            </a:r>
            <a:r>
              <a:rPr lang="en-US" b="1" dirty="0">
                <a:latin typeface="Bahnschrift" panose="020B0502040204020203" pitchFamily="34" charset="0"/>
              </a:rPr>
              <a:t> </a:t>
            </a:r>
            <a:r>
              <a:rPr lang="en-US" b="1" dirty="0" err="1">
                <a:latin typeface="Bahnschrift" panose="020B0502040204020203" pitchFamily="34" charset="0"/>
              </a:rPr>
              <a:t>Ganesan</a:t>
            </a:r>
            <a:r>
              <a:rPr lang="en-US" b="1" dirty="0">
                <a:latin typeface="Bahnschrift" panose="020B0502040204020203" pitchFamily="34" charset="0"/>
              </a:rPr>
              <a:t> </a:t>
            </a:r>
          </a:p>
          <a:p>
            <a:pPr marL="0" indent="0" algn="ctr">
              <a:buFont typeface="Arial" panose="020B0604020202020204" pitchFamily="34" charset="0"/>
              <a:buNone/>
            </a:pPr>
            <a:r>
              <a:rPr lang="en-US" b="1" dirty="0">
                <a:latin typeface="Bahnschrift" panose="020B0502040204020203" pitchFamily="34" charset="0"/>
              </a:rPr>
              <a:t>Harshik Patel </a:t>
            </a:r>
          </a:p>
          <a:p>
            <a:pPr marL="0" indent="0" algn="ctr">
              <a:buFont typeface="Arial" panose="020B0604020202020204" pitchFamily="34" charset="0"/>
              <a:buNone/>
            </a:pPr>
            <a:r>
              <a:rPr lang="en-US" b="1" dirty="0" err="1">
                <a:latin typeface="Bahnschrift" panose="020B0502040204020203" pitchFamily="34" charset="0"/>
              </a:rPr>
              <a:t>Kavit</a:t>
            </a:r>
            <a:r>
              <a:rPr lang="en-US" b="1" dirty="0">
                <a:latin typeface="Bahnschrift" panose="020B0502040204020203" pitchFamily="34" charset="0"/>
              </a:rPr>
              <a:t> </a:t>
            </a:r>
            <a:r>
              <a:rPr lang="en-US" b="1" dirty="0" err="1">
                <a:latin typeface="Bahnschrift" panose="020B0502040204020203" pitchFamily="34" charset="0"/>
              </a:rPr>
              <a:t>Soni</a:t>
            </a:r>
            <a:endParaRPr lang="en-US" sz="1200" b="1" dirty="0">
              <a:latin typeface="Bahnschrift" panose="020B0502040204020203" pitchFamily="34" charset="0"/>
            </a:endParaRPr>
          </a:p>
          <a:p>
            <a:pPr marL="0" indent="0" algn="ctr">
              <a:buFont typeface="Arial" panose="020B0604020202020204" pitchFamily="34" charset="0"/>
              <a:buNone/>
            </a:pPr>
            <a:r>
              <a:rPr lang="en-US" b="1" dirty="0" err="1">
                <a:latin typeface="Bahnschrift" panose="020B0502040204020203" pitchFamily="34" charset="0"/>
              </a:rPr>
              <a:t>Dhruv</a:t>
            </a:r>
            <a:r>
              <a:rPr lang="en-US" b="1" dirty="0">
                <a:latin typeface="Bahnschrift" panose="020B0502040204020203" pitchFamily="34" charset="0"/>
              </a:rPr>
              <a:t> </a:t>
            </a:r>
            <a:r>
              <a:rPr lang="en-US" b="1" dirty="0" err="1">
                <a:latin typeface="Bahnschrift" panose="020B0502040204020203" pitchFamily="34" charset="0"/>
              </a:rPr>
              <a:t>Ajmeri</a:t>
            </a:r>
            <a:endParaRPr lang="en-US" sz="1200" b="1" dirty="0">
              <a:latin typeface="Bahnschrift" panose="020B0502040204020203" pitchFamily="34" charset="0"/>
            </a:endParaRPr>
          </a:p>
          <a:p>
            <a:pPr marL="0" indent="0" algn="ctr">
              <a:buFont typeface="Arial" panose="020B0604020202020204" pitchFamily="34" charset="0"/>
              <a:buNone/>
            </a:pPr>
            <a:r>
              <a:rPr lang="en-US" b="1" dirty="0">
                <a:latin typeface="Bahnschrift" panose="020B0502040204020203" pitchFamily="34" charset="0"/>
              </a:rPr>
              <a:t>Meet Patel</a:t>
            </a:r>
            <a:endParaRPr lang="en-US" sz="1200" b="1" dirty="0">
              <a:latin typeface="Bahnschrift" panose="020B0502040204020203" pitchFamily="34" charset="0"/>
            </a:endParaRPr>
          </a:p>
          <a:p>
            <a:endParaRPr lang="en-US" dirty="0">
              <a:latin typeface="Bahnschrift" panose="020B0502040204020203" pitchFamily="34" charset="0"/>
            </a:endParaRPr>
          </a:p>
          <a:p>
            <a:endParaRPr lang="en-US" dirty="0">
              <a:latin typeface="Bahnschrift" panose="020B0502040204020203" pitchFamily="34" charset="0"/>
            </a:endParaRPr>
          </a:p>
        </p:txBody>
      </p:sp>
      <p:sp>
        <p:nvSpPr>
          <p:cNvPr id="6" name="Title 1"/>
          <p:cNvSpPr txBox="1">
            <a:spLocks/>
          </p:cNvSpPr>
          <p:nvPr/>
        </p:nvSpPr>
        <p:spPr>
          <a:xfrm>
            <a:off x="1923434" y="733067"/>
            <a:ext cx="7853516" cy="1673941"/>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algn="ctr"/>
            <a:r>
              <a:rPr lang="en-US" sz="2400" dirty="0"/>
              <a:t>BDM 3023 </a:t>
            </a:r>
          </a:p>
          <a:p>
            <a:pPr algn="ctr"/>
            <a:br>
              <a:rPr lang="en-US" sz="2400" dirty="0"/>
            </a:br>
            <a:r>
              <a:rPr lang="en-US" sz="2000" b="0" dirty="0"/>
              <a:t>3104 - Neural Networks and Deep Learning 01</a:t>
            </a:r>
            <a:br>
              <a:rPr lang="en-US" sz="2000" dirty="0"/>
            </a:br>
            <a:r>
              <a:rPr lang="en-US" sz="2000" dirty="0"/>
              <a:t> </a:t>
            </a:r>
          </a:p>
        </p:txBody>
      </p:sp>
    </p:spTree>
    <p:extLst>
      <p:ext uri="{BB962C8B-B14F-4D97-AF65-F5344CB8AC3E}">
        <p14:creationId xmlns:p14="http://schemas.microsoft.com/office/powerpoint/2010/main" val="1595904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512064"/>
            <a:ext cx="10287000" cy="635698"/>
          </a:xfrm>
        </p:spPr>
        <p:txBody>
          <a:bodyPr/>
          <a:lstStyle/>
          <a:p>
            <a:r>
              <a:rPr lang="en-US" dirty="0"/>
              <a:t>UPLOAD FLASK API : POST Request</a:t>
            </a:r>
          </a:p>
        </p:txBody>
      </p:sp>
      <p:pic>
        <p:nvPicPr>
          <p:cNvPr id="5" name="Picture 4"/>
          <p:cNvPicPr>
            <a:picLocks noChangeAspect="1"/>
          </p:cNvPicPr>
          <p:nvPr/>
        </p:nvPicPr>
        <p:blipFill>
          <a:blip r:embed="rId2"/>
          <a:stretch>
            <a:fillRect/>
          </a:stretch>
        </p:blipFill>
        <p:spPr>
          <a:xfrm>
            <a:off x="1315212" y="1455991"/>
            <a:ext cx="9829800" cy="4848225"/>
          </a:xfrm>
          <a:prstGeom prst="rect">
            <a:avLst/>
          </a:prstGeom>
        </p:spPr>
      </p:pic>
    </p:spTree>
    <p:extLst>
      <p:ext uri="{BB962C8B-B14F-4D97-AF65-F5344CB8AC3E}">
        <p14:creationId xmlns:p14="http://schemas.microsoft.com/office/powerpoint/2010/main" val="2508885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512064"/>
            <a:ext cx="10287000" cy="635698"/>
          </a:xfrm>
        </p:spPr>
        <p:txBody>
          <a:bodyPr>
            <a:normAutofit/>
          </a:bodyPr>
          <a:lstStyle/>
          <a:p>
            <a:r>
              <a:rPr lang="en-US" dirty="0"/>
              <a:t>VIEW IMAGE API and Predict class</a:t>
            </a:r>
          </a:p>
        </p:txBody>
      </p:sp>
      <p:pic>
        <p:nvPicPr>
          <p:cNvPr id="3" name="Picture 2"/>
          <p:cNvPicPr>
            <a:picLocks noChangeAspect="1"/>
          </p:cNvPicPr>
          <p:nvPr/>
        </p:nvPicPr>
        <p:blipFill>
          <a:blip r:embed="rId2"/>
          <a:stretch>
            <a:fillRect/>
          </a:stretch>
        </p:blipFill>
        <p:spPr>
          <a:xfrm>
            <a:off x="2252662" y="1403413"/>
            <a:ext cx="7686675" cy="4733925"/>
          </a:xfrm>
          <a:prstGeom prst="rect">
            <a:avLst/>
          </a:prstGeom>
        </p:spPr>
      </p:pic>
    </p:spTree>
    <p:extLst>
      <p:ext uri="{BB962C8B-B14F-4D97-AF65-F5344CB8AC3E}">
        <p14:creationId xmlns:p14="http://schemas.microsoft.com/office/powerpoint/2010/main" val="2333668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512064"/>
            <a:ext cx="10287000" cy="635698"/>
          </a:xfrm>
        </p:spPr>
        <p:txBody>
          <a:bodyPr>
            <a:normAutofit/>
          </a:bodyPr>
          <a:lstStyle/>
          <a:p>
            <a:r>
              <a:rPr lang="en-US" dirty="0"/>
              <a:t>Predict class method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919" y="1147762"/>
            <a:ext cx="8722162" cy="5663954"/>
          </a:xfrm>
          <a:prstGeom prst="rect">
            <a:avLst/>
          </a:prstGeom>
        </p:spPr>
      </p:pic>
    </p:spTree>
    <p:extLst>
      <p:ext uri="{BB962C8B-B14F-4D97-AF65-F5344CB8AC3E}">
        <p14:creationId xmlns:p14="http://schemas.microsoft.com/office/powerpoint/2010/main" val="4071377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512064"/>
            <a:ext cx="10287000" cy="635698"/>
          </a:xfrm>
        </p:spPr>
        <p:txBody>
          <a:bodyPr/>
          <a:lstStyle/>
          <a:p>
            <a:r>
              <a:rPr lang="en-US" dirty="0"/>
              <a:t>User Interface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665" y="1363408"/>
            <a:ext cx="9334670" cy="5250752"/>
          </a:xfrm>
          <a:prstGeom prst="rect">
            <a:avLst/>
          </a:prstGeom>
        </p:spPr>
      </p:pic>
    </p:spTree>
    <p:extLst>
      <p:ext uri="{BB962C8B-B14F-4D97-AF65-F5344CB8AC3E}">
        <p14:creationId xmlns:p14="http://schemas.microsoft.com/office/powerpoint/2010/main" val="647353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512064"/>
            <a:ext cx="10287000" cy="635698"/>
          </a:xfrm>
        </p:spPr>
        <p:txBody>
          <a:bodyPr/>
          <a:lstStyle/>
          <a:p>
            <a:r>
              <a:rPr lang="en-US" dirty="0"/>
              <a:t>Upload Image File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808" y="1280160"/>
            <a:ext cx="9460992" cy="5321808"/>
          </a:xfrm>
          <a:prstGeom prst="rect">
            <a:avLst/>
          </a:prstGeom>
        </p:spPr>
      </p:pic>
    </p:spTree>
    <p:extLst>
      <p:ext uri="{BB962C8B-B14F-4D97-AF65-F5344CB8AC3E}">
        <p14:creationId xmlns:p14="http://schemas.microsoft.com/office/powerpoint/2010/main" val="3255323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512064"/>
            <a:ext cx="10287000" cy="635698"/>
          </a:xfrm>
        </p:spPr>
        <p:txBody>
          <a:bodyPr/>
          <a:lstStyle/>
          <a:p>
            <a:r>
              <a:rPr lang="en-US" dirty="0"/>
              <a:t>View IMAGE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232" y="1269492"/>
            <a:ext cx="9631680" cy="5417820"/>
          </a:xfrm>
          <a:prstGeom prst="rect">
            <a:avLst/>
          </a:prstGeom>
        </p:spPr>
      </p:pic>
    </p:spTree>
    <p:extLst>
      <p:ext uri="{BB962C8B-B14F-4D97-AF65-F5344CB8AC3E}">
        <p14:creationId xmlns:p14="http://schemas.microsoft.com/office/powerpoint/2010/main" val="3125167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512064"/>
            <a:ext cx="10287000" cy="635698"/>
          </a:xfrm>
        </p:spPr>
        <p:txBody>
          <a:bodyPr/>
          <a:lstStyle/>
          <a:p>
            <a:r>
              <a:rPr lang="en-US" dirty="0"/>
              <a:t>View IMAGE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673" y="1575900"/>
            <a:ext cx="8340654" cy="5416212"/>
          </a:xfrm>
          <a:prstGeom prst="rect">
            <a:avLst/>
          </a:prstGeom>
        </p:spPr>
      </p:pic>
    </p:spTree>
    <p:extLst>
      <p:ext uri="{BB962C8B-B14F-4D97-AF65-F5344CB8AC3E}">
        <p14:creationId xmlns:p14="http://schemas.microsoft.com/office/powerpoint/2010/main" val="2007928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512064"/>
            <a:ext cx="10287000" cy="635698"/>
          </a:xfrm>
        </p:spPr>
        <p:txBody>
          <a:bodyPr/>
          <a:lstStyle/>
          <a:p>
            <a:r>
              <a:rPr lang="en-US" dirty="0"/>
              <a:t>DELETE IMAGE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784" y="1328166"/>
            <a:ext cx="8790432" cy="4944618"/>
          </a:xfrm>
          <a:prstGeom prst="rect">
            <a:avLst/>
          </a:prstGeom>
        </p:spPr>
      </p:pic>
    </p:spTree>
    <p:extLst>
      <p:ext uri="{BB962C8B-B14F-4D97-AF65-F5344CB8AC3E}">
        <p14:creationId xmlns:p14="http://schemas.microsoft.com/office/powerpoint/2010/main" val="1629132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2705097"/>
            <a:ext cx="9740900" cy="1320803"/>
          </a:xfrm>
        </p:spPr>
        <p:txBody>
          <a:bodyPr>
            <a:normAutofit/>
          </a:bodyPr>
          <a:lstStyle/>
          <a:p>
            <a:pPr marL="0" indent="0" algn="ctr">
              <a:buNone/>
            </a:pPr>
            <a:r>
              <a:rPr lang="en-US" sz="7200" dirty="0">
                <a:latin typeface="Bahnschrift" panose="020B0502040204020203" pitchFamily="34" charset="0"/>
              </a:rPr>
              <a:t>THANK YOU</a:t>
            </a:r>
          </a:p>
        </p:txBody>
      </p:sp>
    </p:spTree>
    <p:extLst>
      <p:ext uri="{BB962C8B-B14F-4D97-AF65-F5344CB8AC3E}">
        <p14:creationId xmlns:p14="http://schemas.microsoft.com/office/powerpoint/2010/main" val="1482167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0E15-6FEC-0EF9-C7A2-040BEF72E26A}"/>
              </a:ext>
            </a:extLst>
          </p:cNvPr>
          <p:cNvSpPr>
            <a:spLocks noGrp="1"/>
          </p:cNvSpPr>
          <p:nvPr>
            <p:ph type="title"/>
          </p:nvPr>
        </p:nvSpPr>
        <p:spPr/>
        <p:txBody>
          <a:bodyPr/>
          <a:lstStyle/>
          <a:p>
            <a:pPr algn="ctr"/>
            <a:r>
              <a:rPr lang="en-US" dirty="0"/>
              <a:t>Abstract</a:t>
            </a:r>
          </a:p>
        </p:txBody>
      </p:sp>
      <p:sp>
        <p:nvSpPr>
          <p:cNvPr id="3" name="Content Placeholder 2">
            <a:extLst>
              <a:ext uri="{FF2B5EF4-FFF2-40B4-BE49-F238E27FC236}">
                <a16:creationId xmlns:a16="http://schemas.microsoft.com/office/drawing/2014/main" id="{C7173EBF-FB0A-F03E-FA2E-517729767DCF}"/>
              </a:ext>
            </a:extLst>
          </p:cNvPr>
          <p:cNvSpPr>
            <a:spLocks noGrp="1"/>
          </p:cNvSpPr>
          <p:nvPr>
            <p:ph idx="1"/>
          </p:nvPr>
        </p:nvSpPr>
        <p:spPr/>
        <p:txBody>
          <a:bodyPr/>
          <a:lstStyle/>
          <a:p>
            <a:r>
              <a:rPr lang="en-US" dirty="0">
                <a:latin typeface="Bahnschrift" panose="020B0502040204020203" pitchFamily="34" charset="0"/>
              </a:rPr>
              <a:t>In cancer, there are over 200 different forms. Out of 200, melanoma is the deadliest form of skin cancer. The diagnostic procedure for melanoma starts with clinical screening, followed by dermoscopic analysis and histopathological examination. Melanoma skin cancer is highly curable if it gets identified at the early stages. The first step of Melanoma skin cancer diagnosis is to conduct a visual examination of the skin's affected area. Dermatologists take the dermatoscopic images of the skin lesions by the high-speed camera, which have an accuracy of 65-80% in the melanoma diagnosis without any additional technical support. With further visual examination by cancer treatment specialists and dermatoscopic images, the overall prediction rate of melanoma diagnosis raised to 75-84% accuracy. The project aims to build an automated classification system based on image processing techniques to classify skin cancer using skin lesions images.</a:t>
            </a:r>
          </a:p>
        </p:txBody>
      </p:sp>
    </p:spTree>
    <p:extLst>
      <p:ext uri="{BB962C8B-B14F-4D97-AF65-F5344CB8AC3E}">
        <p14:creationId xmlns:p14="http://schemas.microsoft.com/office/powerpoint/2010/main" val="3016857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142E-FB8B-B6A1-E1D6-5AF338074CFC}"/>
              </a:ext>
            </a:extLst>
          </p:cNvPr>
          <p:cNvSpPr>
            <a:spLocks noGrp="1"/>
          </p:cNvSpPr>
          <p:nvPr>
            <p:ph type="title"/>
          </p:nvPr>
        </p:nvSpPr>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115E54D0-B58A-5A4C-39B6-4EFE1082DB06}"/>
              </a:ext>
            </a:extLst>
          </p:cNvPr>
          <p:cNvSpPr>
            <a:spLocks noGrp="1"/>
          </p:cNvSpPr>
          <p:nvPr>
            <p:ph idx="1"/>
          </p:nvPr>
        </p:nvSpPr>
        <p:spPr/>
        <p:txBody>
          <a:bodyPr/>
          <a:lstStyle/>
          <a:p>
            <a:r>
              <a:rPr lang="en-US" dirty="0">
                <a:latin typeface="Bahnschrift" panose="020B0502040204020203" pitchFamily="34" charset="0"/>
              </a:rPr>
              <a:t>In the skin biopsy, the dermatologist takes some part of the skin lesion and examines it under the microscope. The current process takes almost a week or more, starting from getting a dermatologist appointment to getting a biopsy report. The aims to shorten the current gap to just a couple of days by providing the predictive model. The approach uses Convolutional Neural Network (CNN) to classify nine types of skin cancer from outlier lesions images. This reduction of a gap has the opportunity to impact millions of people positively.</a:t>
            </a:r>
          </a:p>
        </p:txBody>
      </p:sp>
    </p:spTree>
    <p:extLst>
      <p:ext uri="{BB962C8B-B14F-4D97-AF65-F5344CB8AC3E}">
        <p14:creationId xmlns:p14="http://schemas.microsoft.com/office/powerpoint/2010/main" val="1989254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CF541-B701-4D07-9334-32E9B1F20B02}"/>
              </a:ext>
            </a:extLst>
          </p:cNvPr>
          <p:cNvSpPr>
            <a:spLocks noGrp="1"/>
          </p:cNvSpPr>
          <p:nvPr>
            <p:ph type="title"/>
          </p:nvPr>
        </p:nvSpPr>
        <p:spPr/>
        <p:txBody>
          <a:bodyPr/>
          <a:lstStyle/>
          <a:p>
            <a:pPr algn="ctr"/>
            <a:r>
              <a:rPr lang="en-US" dirty="0"/>
              <a:t>Motivation</a:t>
            </a:r>
          </a:p>
        </p:txBody>
      </p:sp>
      <p:sp>
        <p:nvSpPr>
          <p:cNvPr id="3" name="Content Placeholder 2">
            <a:extLst>
              <a:ext uri="{FF2B5EF4-FFF2-40B4-BE49-F238E27FC236}">
                <a16:creationId xmlns:a16="http://schemas.microsoft.com/office/drawing/2014/main" id="{836C3B68-9918-AF39-A4CD-9EC4E65958DB}"/>
              </a:ext>
            </a:extLst>
          </p:cNvPr>
          <p:cNvSpPr>
            <a:spLocks noGrp="1"/>
          </p:cNvSpPr>
          <p:nvPr>
            <p:ph idx="1"/>
          </p:nvPr>
        </p:nvSpPr>
        <p:spPr/>
        <p:txBody>
          <a:bodyPr/>
          <a:lstStyle/>
          <a:p>
            <a:r>
              <a:rPr lang="en-US" dirty="0">
                <a:latin typeface="Bahnschrift" panose="020B0502040204020203" pitchFamily="34" charset="0"/>
              </a:rPr>
              <a:t>The overarching goal is to support the efforts to reduce the death caused by skin cancer. The primary motivation that drives the project is to use the advanced image classification technology for the well-being of the people. Computer vision has made good progress in machine learning and deep learning that are scalable across domains.</a:t>
            </a:r>
          </a:p>
        </p:txBody>
      </p:sp>
    </p:spTree>
    <p:extLst>
      <p:ext uri="{BB962C8B-B14F-4D97-AF65-F5344CB8AC3E}">
        <p14:creationId xmlns:p14="http://schemas.microsoft.com/office/powerpoint/2010/main" val="1992249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B37B-0827-FA4C-0410-972C59C38805}"/>
              </a:ext>
            </a:extLst>
          </p:cNvPr>
          <p:cNvSpPr>
            <a:spLocks noGrp="1"/>
          </p:cNvSpPr>
          <p:nvPr>
            <p:ph type="title"/>
          </p:nvPr>
        </p:nvSpPr>
        <p:spPr/>
        <p:txBody>
          <a:bodyPr/>
          <a:lstStyle/>
          <a:p>
            <a:pPr algn="ctr"/>
            <a:r>
              <a:rPr lang="en-US" dirty="0"/>
              <a:t>Dataset</a:t>
            </a:r>
          </a:p>
        </p:txBody>
      </p:sp>
      <p:sp>
        <p:nvSpPr>
          <p:cNvPr id="3" name="Content Placeholder 2">
            <a:extLst>
              <a:ext uri="{FF2B5EF4-FFF2-40B4-BE49-F238E27FC236}">
                <a16:creationId xmlns:a16="http://schemas.microsoft.com/office/drawing/2014/main" id="{61CF539C-4BBA-F341-CF0A-197B2DA2154A}"/>
              </a:ext>
            </a:extLst>
          </p:cNvPr>
          <p:cNvSpPr>
            <a:spLocks noGrp="1"/>
          </p:cNvSpPr>
          <p:nvPr>
            <p:ph idx="1"/>
          </p:nvPr>
        </p:nvSpPr>
        <p:spPr/>
        <p:txBody>
          <a:bodyPr/>
          <a:lstStyle/>
          <a:p>
            <a:r>
              <a:rPr lang="en-US" dirty="0">
                <a:latin typeface="Bahnschrift" panose="020B0502040204020203" pitchFamily="34" charset="0"/>
              </a:rPr>
              <a:t>The dataset consists of </a:t>
            </a:r>
            <a:r>
              <a:rPr lang="en-US" b="1" dirty="0">
                <a:latin typeface="Bahnschrift" panose="020B0502040204020203" pitchFamily="34" charset="0"/>
              </a:rPr>
              <a:t>2357</a:t>
            </a:r>
            <a:r>
              <a:rPr lang="en-US" dirty="0">
                <a:latin typeface="Bahnschrift" panose="020B0502040204020203" pitchFamily="34" charset="0"/>
              </a:rPr>
              <a:t> images of malignant and benign oncological diseases, which were formed from the International Skin Imaging Collaboration (ISIC). All images were sorted according to the classification taken with ISIC, and all subsets were divided into the same number of images.</a:t>
            </a:r>
          </a:p>
        </p:txBody>
      </p:sp>
    </p:spTree>
    <p:extLst>
      <p:ext uri="{BB962C8B-B14F-4D97-AF65-F5344CB8AC3E}">
        <p14:creationId xmlns:p14="http://schemas.microsoft.com/office/powerpoint/2010/main" val="1045102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AAB81-AD7B-2026-22AE-FE3F25FA3EC4}"/>
              </a:ext>
            </a:extLst>
          </p:cNvPr>
          <p:cNvSpPr>
            <a:spLocks noGrp="1"/>
          </p:cNvSpPr>
          <p:nvPr>
            <p:ph type="title"/>
          </p:nvPr>
        </p:nvSpPr>
        <p:spPr>
          <a:xfrm>
            <a:off x="952500" y="775855"/>
            <a:ext cx="4191000" cy="1129145"/>
          </a:xfrm>
        </p:spPr>
        <p:txBody>
          <a:bodyPr>
            <a:normAutofit/>
          </a:bodyPr>
          <a:lstStyle/>
          <a:p>
            <a:pPr>
              <a:lnSpc>
                <a:spcPct val="110000"/>
              </a:lnSpc>
            </a:pPr>
            <a:r>
              <a:rPr lang="en-US" sz="2200" dirty="0"/>
              <a:t>Image preprocessing and visualization</a:t>
            </a:r>
          </a:p>
        </p:txBody>
      </p:sp>
      <p:sp>
        <p:nvSpPr>
          <p:cNvPr id="3" name="Content Placeholder 2">
            <a:extLst>
              <a:ext uri="{FF2B5EF4-FFF2-40B4-BE49-F238E27FC236}">
                <a16:creationId xmlns:a16="http://schemas.microsoft.com/office/drawing/2014/main" id="{76A4F9E0-5D78-012A-E5C3-DC215D40AC3E}"/>
              </a:ext>
            </a:extLst>
          </p:cNvPr>
          <p:cNvSpPr>
            <a:spLocks noGrp="1"/>
          </p:cNvSpPr>
          <p:nvPr>
            <p:ph idx="1"/>
          </p:nvPr>
        </p:nvSpPr>
        <p:spPr>
          <a:xfrm>
            <a:off x="158338" y="2285997"/>
            <a:ext cx="5799117" cy="3890965"/>
          </a:xfrm>
        </p:spPr>
        <p:txBody>
          <a:bodyPr>
            <a:normAutofit lnSpcReduction="10000"/>
          </a:bodyPr>
          <a:lstStyle/>
          <a:p>
            <a:pPr>
              <a:lnSpc>
                <a:spcPct val="110000"/>
              </a:lnSpc>
            </a:pPr>
            <a:r>
              <a:rPr lang="en-US" sz="1400" dirty="0">
                <a:latin typeface="Bahnschrift" panose="020B0502040204020203" pitchFamily="34" charset="0"/>
              </a:rPr>
              <a:t>This part of the code uses the </a:t>
            </a:r>
            <a:r>
              <a:rPr lang="en-US" sz="1400" b="1" dirty="0" err="1">
                <a:latin typeface="Bahnschrift" panose="020B0502040204020203" pitchFamily="34" charset="0"/>
              </a:rPr>
              <a:t>tf.keras.preprocessing.image_dataset</a:t>
            </a:r>
            <a:r>
              <a:rPr lang="en-US" sz="1400" dirty="0" err="1">
                <a:latin typeface="Bahnschrift" panose="020B0502040204020203" pitchFamily="34" charset="0"/>
              </a:rPr>
              <a:t>_from_directory</a:t>
            </a:r>
            <a:r>
              <a:rPr lang="en-US" sz="1400" dirty="0">
                <a:latin typeface="Bahnschrift" panose="020B0502040204020203" pitchFamily="34" charset="0"/>
              </a:rPr>
              <a:t> function to create a TensorFlow dataset from the training images. The function creates batches of images, resizes them to a common size (180x180 pixels), and converts the labels to categorical format. It also seeds the randomization for reproducibility.</a:t>
            </a:r>
          </a:p>
          <a:p>
            <a:pPr>
              <a:lnSpc>
                <a:spcPct val="110000"/>
              </a:lnSpc>
            </a:pPr>
            <a:r>
              <a:rPr lang="en-US" sz="1400" dirty="0">
                <a:latin typeface="Bahnschrift" panose="020B0502040204020203" pitchFamily="34" charset="0"/>
              </a:rPr>
              <a:t>Counting the number of images in Train and Test dataset and assigning to the variables</a:t>
            </a:r>
          </a:p>
          <a:p>
            <a:pPr>
              <a:lnSpc>
                <a:spcPct val="110000"/>
              </a:lnSpc>
            </a:pPr>
            <a:r>
              <a:rPr lang="en-US" sz="1400" dirty="0">
                <a:latin typeface="Bahnschrift" panose="020B0502040204020203" pitchFamily="34" charset="0"/>
              </a:rPr>
              <a:t>Visualizing one instance of all the classes present in the dataset.</a:t>
            </a:r>
          </a:p>
          <a:p>
            <a:pPr>
              <a:lnSpc>
                <a:spcPct val="110000"/>
              </a:lnSpc>
            </a:pPr>
            <a:r>
              <a:rPr lang="en-US" sz="1400" dirty="0">
                <a:latin typeface="Bahnschrift" panose="020B0502040204020203" pitchFamily="34" charset="0"/>
              </a:rPr>
              <a:t>The function </a:t>
            </a:r>
            <a:r>
              <a:rPr lang="en-US" sz="1400" b="1" dirty="0" err="1">
                <a:latin typeface="Bahnschrift" panose="020B0502040204020203" pitchFamily="34" charset="0"/>
              </a:rPr>
              <a:t>image_dataset_from_dictionary</a:t>
            </a:r>
            <a:r>
              <a:rPr lang="en-US" sz="1400" b="1" dirty="0">
                <a:latin typeface="Bahnschrift" panose="020B0502040204020203" pitchFamily="34" charset="0"/>
              </a:rPr>
              <a:t>() </a:t>
            </a:r>
            <a:r>
              <a:rPr lang="en-US" sz="1400" dirty="0">
                <a:latin typeface="Bahnschrift" panose="020B0502040204020203" pitchFamily="34" charset="0"/>
              </a:rPr>
              <a:t>will produce a </a:t>
            </a:r>
            <a:r>
              <a:rPr lang="en-US" sz="1400" dirty="0" err="1">
                <a:latin typeface="Bahnschrift" panose="020B0502040204020203" pitchFamily="34" charset="0"/>
              </a:rPr>
              <a:t>tf.data.Dataset</a:t>
            </a:r>
            <a:r>
              <a:rPr lang="en-US" sz="1400" dirty="0">
                <a:latin typeface="Bahnschrift" panose="020B0502040204020203" pitchFamily="34" charset="0"/>
              </a:rPr>
              <a:t> that provides sets of image batches originating from the subdirectories.</a:t>
            </a:r>
          </a:p>
          <a:p>
            <a:pPr>
              <a:lnSpc>
                <a:spcPct val="110000"/>
              </a:lnSpc>
            </a:pPr>
            <a:r>
              <a:rPr lang="en-US" sz="1400" dirty="0">
                <a:latin typeface="Bahnschrift" panose="020B0502040204020203" pitchFamily="34" charset="0"/>
              </a:rPr>
              <a:t>If </a:t>
            </a:r>
            <a:r>
              <a:rPr lang="en-US" sz="1400" dirty="0" err="1">
                <a:latin typeface="Bahnschrift" panose="020B0502040204020203" pitchFamily="34" charset="0"/>
              </a:rPr>
              <a:t>label_mode</a:t>
            </a:r>
            <a:r>
              <a:rPr lang="en-US" sz="1400" dirty="0">
                <a:latin typeface="Bahnschrift" panose="020B0502040204020203" pitchFamily="34" charset="0"/>
              </a:rPr>
              <a:t> is set to "</a:t>
            </a:r>
            <a:r>
              <a:rPr lang="en-US" sz="1400" b="1" dirty="0">
                <a:latin typeface="Bahnschrift" panose="020B0502040204020203" pitchFamily="34" charset="0"/>
              </a:rPr>
              <a:t>categorical</a:t>
            </a:r>
            <a:r>
              <a:rPr lang="en-US" sz="1400" dirty="0">
                <a:latin typeface="Bahnschrift" panose="020B0502040204020203" pitchFamily="34" charset="0"/>
              </a:rPr>
              <a:t>", the labels will be represented as a float32 tensor with a shape of (</a:t>
            </a:r>
            <a:r>
              <a:rPr lang="en-US" sz="1400" dirty="0" err="1">
                <a:latin typeface="Bahnschrift" panose="020B0502040204020203" pitchFamily="34" charset="0"/>
              </a:rPr>
              <a:t>batch_size</a:t>
            </a:r>
            <a:r>
              <a:rPr lang="en-US" sz="1400" dirty="0">
                <a:latin typeface="Bahnschrift" panose="020B0502040204020203" pitchFamily="34" charset="0"/>
              </a:rPr>
              <a:t>, </a:t>
            </a:r>
            <a:r>
              <a:rPr lang="en-US" sz="1400" dirty="0" err="1">
                <a:latin typeface="Bahnschrift" panose="020B0502040204020203" pitchFamily="34" charset="0"/>
              </a:rPr>
              <a:t>num_classes</a:t>
            </a:r>
            <a:r>
              <a:rPr lang="en-US" sz="1400" dirty="0">
                <a:latin typeface="Bahnschrift" panose="020B0502040204020203" pitchFamily="34" charset="0"/>
              </a:rPr>
              <a:t>), which corresponds to a one-hot encoding of the class index.</a:t>
            </a:r>
          </a:p>
        </p:txBody>
      </p:sp>
      <p:sp>
        <p:nvSpPr>
          <p:cNvPr id="40" name="Rectangle 39">
            <a:extLst>
              <a:ext uri="{FF2B5EF4-FFF2-40B4-BE49-F238E27FC236}">
                <a16:creationId xmlns:a16="http://schemas.microsoft.com/office/drawing/2014/main" id="{683DE4F2-E127-9EB5-D502-A101EED16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E846EAC-5575-E5C8-46C9-DF671D589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5341"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Picture 21">
            <a:extLst>
              <a:ext uri="{FF2B5EF4-FFF2-40B4-BE49-F238E27FC236}">
                <a16:creationId xmlns:a16="http://schemas.microsoft.com/office/drawing/2014/main" id="{6D5F95F0-3730-DA6F-FFDA-46878FDB6D83}"/>
              </a:ext>
            </a:extLst>
          </p:cNvPr>
          <p:cNvPicPr>
            <a:picLocks noChangeAspect="1"/>
          </p:cNvPicPr>
          <p:nvPr/>
        </p:nvPicPr>
        <p:blipFill>
          <a:blip r:embed="rId2"/>
          <a:stretch>
            <a:fillRect/>
          </a:stretch>
        </p:blipFill>
        <p:spPr>
          <a:xfrm>
            <a:off x="6760126" y="3726992"/>
            <a:ext cx="4562529" cy="1827680"/>
          </a:xfrm>
          <a:prstGeom prst="rect">
            <a:avLst/>
          </a:prstGeom>
        </p:spPr>
      </p:pic>
      <p:pic>
        <p:nvPicPr>
          <p:cNvPr id="13" name="Picture 12">
            <a:extLst>
              <a:ext uri="{FF2B5EF4-FFF2-40B4-BE49-F238E27FC236}">
                <a16:creationId xmlns:a16="http://schemas.microsoft.com/office/drawing/2014/main" id="{E0E7426F-00C6-6B62-5D4C-E1DFC6DDB1E2}"/>
              </a:ext>
            </a:extLst>
          </p:cNvPr>
          <p:cNvPicPr>
            <a:picLocks noChangeAspect="1"/>
          </p:cNvPicPr>
          <p:nvPr/>
        </p:nvPicPr>
        <p:blipFill>
          <a:blip r:embed="rId3"/>
          <a:stretch>
            <a:fillRect/>
          </a:stretch>
        </p:blipFill>
        <p:spPr>
          <a:xfrm>
            <a:off x="6760128" y="1601320"/>
            <a:ext cx="4562530" cy="474755"/>
          </a:xfrm>
          <a:prstGeom prst="rect">
            <a:avLst/>
          </a:prstGeom>
        </p:spPr>
      </p:pic>
      <p:pic>
        <p:nvPicPr>
          <p:cNvPr id="7" name="Picture 6">
            <a:extLst>
              <a:ext uri="{FF2B5EF4-FFF2-40B4-BE49-F238E27FC236}">
                <a16:creationId xmlns:a16="http://schemas.microsoft.com/office/drawing/2014/main" id="{D320251F-9C9C-56C4-AC2D-3B97BD8E7ADE}"/>
              </a:ext>
            </a:extLst>
          </p:cNvPr>
          <p:cNvPicPr>
            <a:picLocks noChangeAspect="1"/>
          </p:cNvPicPr>
          <p:nvPr/>
        </p:nvPicPr>
        <p:blipFill>
          <a:blip r:embed="rId4"/>
          <a:stretch>
            <a:fillRect/>
          </a:stretch>
        </p:blipFill>
        <p:spPr>
          <a:xfrm>
            <a:off x="6760128" y="2368214"/>
            <a:ext cx="4562530" cy="1060786"/>
          </a:xfrm>
          <a:prstGeom prst="rect">
            <a:avLst/>
          </a:prstGeom>
        </p:spPr>
      </p:pic>
    </p:spTree>
    <p:extLst>
      <p:ext uri="{BB962C8B-B14F-4D97-AF65-F5344CB8AC3E}">
        <p14:creationId xmlns:p14="http://schemas.microsoft.com/office/powerpoint/2010/main" val="2935010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16045721-52E2-9566-2ABB-76981D6130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6871" y="583889"/>
            <a:ext cx="5837019" cy="5866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0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CA1E3-E894-3A02-0648-3133ABD9B9C9}"/>
              </a:ext>
            </a:extLst>
          </p:cNvPr>
          <p:cNvSpPr>
            <a:spLocks noGrp="1"/>
          </p:cNvSpPr>
          <p:nvPr>
            <p:ph type="title"/>
          </p:nvPr>
        </p:nvSpPr>
        <p:spPr>
          <a:xfrm>
            <a:off x="952500" y="771292"/>
            <a:ext cx="9212778" cy="1133708"/>
          </a:xfrm>
        </p:spPr>
        <p:txBody>
          <a:bodyPr>
            <a:normAutofit/>
          </a:bodyPr>
          <a:lstStyle/>
          <a:p>
            <a:r>
              <a:rPr lang="en-US" sz="2800" dirty="0"/>
              <a:t>Image preprocessing and visualization</a:t>
            </a:r>
            <a:endParaRPr lang="en-US" dirty="0"/>
          </a:p>
        </p:txBody>
      </p:sp>
      <p:sp>
        <p:nvSpPr>
          <p:cNvPr id="3081" name="Rectangle 3080">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8E6DE9-4D5A-9F8C-D1E1-82FE8EED0BA4}"/>
              </a:ext>
            </a:extLst>
          </p:cNvPr>
          <p:cNvSpPr>
            <a:spLocks noGrp="1"/>
          </p:cNvSpPr>
          <p:nvPr>
            <p:ph idx="1"/>
          </p:nvPr>
        </p:nvSpPr>
        <p:spPr>
          <a:xfrm>
            <a:off x="952500" y="2285997"/>
            <a:ext cx="5133145" cy="3890965"/>
          </a:xfrm>
        </p:spPr>
        <p:txBody>
          <a:bodyPr>
            <a:normAutofit/>
          </a:bodyPr>
          <a:lstStyle/>
          <a:p>
            <a:r>
              <a:rPr lang="en-US" dirty="0">
                <a:latin typeface="Bahnschrift" panose="020B0502040204020203" pitchFamily="34" charset="0"/>
              </a:rPr>
              <a:t>Visualizing the Number of image in each class.</a:t>
            </a:r>
          </a:p>
        </p:txBody>
      </p:sp>
      <p:pic>
        <p:nvPicPr>
          <p:cNvPr id="3074" name="Picture 2">
            <a:extLst>
              <a:ext uri="{FF2B5EF4-FFF2-40B4-BE49-F238E27FC236}">
                <a16:creationId xmlns:a16="http://schemas.microsoft.com/office/drawing/2014/main" id="{52F299DB-B1EB-F5C8-D44B-674FCC2269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6298" y="3031206"/>
            <a:ext cx="4600447" cy="32663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D63785-4B17-ABB5-27FF-7DE2AB04805E}"/>
              </a:ext>
            </a:extLst>
          </p:cNvPr>
          <p:cNvPicPr>
            <a:picLocks noChangeAspect="1"/>
          </p:cNvPicPr>
          <p:nvPr/>
        </p:nvPicPr>
        <p:blipFill>
          <a:blip r:embed="rId3"/>
          <a:stretch>
            <a:fillRect/>
          </a:stretch>
        </p:blipFill>
        <p:spPr>
          <a:xfrm>
            <a:off x="1098123" y="2940682"/>
            <a:ext cx="4578282" cy="3356842"/>
          </a:xfrm>
          <a:prstGeom prst="rect">
            <a:avLst/>
          </a:prstGeom>
        </p:spPr>
      </p:pic>
    </p:spTree>
    <p:extLst>
      <p:ext uri="{BB962C8B-B14F-4D97-AF65-F5344CB8AC3E}">
        <p14:creationId xmlns:p14="http://schemas.microsoft.com/office/powerpoint/2010/main" val="1920496449"/>
      </p:ext>
    </p:extLst>
  </p:cSld>
  <p:clrMapOvr>
    <a:masterClrMapping/>
  </p:clrMapOvr>
</p:sld>
</file>

<file path=ppt/theme/theme1.xml><?xml version="1.0" encoding="utf-8"?>
<a:theme xmlns:a="http://schemas.openxmlformats.org/drawingml/2006/main" name="AfterglowVTI">
  <a:themeElements>
    <a:clrScheme name="AnalogousFromRegularSeedRightStep">
      <a:dk1>
        <a:srgbClr val="000000"/>
      </a:dk1>
      <a:lt1>
        <a:srgbClr val="FFFFFF"/>
      </a:lt1>
      <a:dk2>
        <a:srgbClr val="2E1B30"/>
      </a:dk2>
      <a:lt2>
        <a:srgbClr val="F3F0F0"/>
      </a:lt2>
      <a:accent1>
        <a:srgbClr val="45AFAD"/>
      </a:accent1>
      <a:accent2>
        <a:srgbClr val="3B82B1"/>
      </a:accent2>
      <a:accent3>
        <a:srgbClr val="4D63C3"/>
      </a:accent3>
      <a:accent4>
        <a:srgbClr val="593EB3"/>
      </a:accent4>
      <a:accent5>
        <a:srgbClr val="994DC3"/>
      </a:accent5>
      <a:accent6>
        <a:srgbClr val="B13BAA"/>
      </a:accent6>
      <a:hlink>
        <a:srgbClr val="BF3F42"/>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otalTime>1723</TotalTime>
  <Words>776</Words>
  <Application>Microsoft Office PowerPoint</Application>
  <PresentationFormat>Widescreen</PresentationFormat>
  <Paragraphs>49</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Bahnschrift</vt:lpstr>
      <vt:lpstr>Trade Gothic Next Cond</vt:lpstr>
      <vt:lpstr>Trade Gothic Next Light</vt:lpstr>
      <vt:lpstr>AfterglowVTI</vt:lpstr>
      <vt:lpstr>Melanoma cancer detection </vt:lpstr>
      <vt:lpstr>GROUP MEMBERS</vt:lpstr>
      <vt:lpstr>Abstract</vt:lpstr>
      <vt:lpstr>Problem Statement</vt:lpstr>
      <vt:lpstr>Motivation</vt:lpstr>
      <vt:lpstr>Dataset</vt:lpstr>
      <vt:lpstr>Image preprocessing and visualization</vt:lpstr>
      <vt:lpstr>PowerPoint Presentation</vt:lpstr>
      <vt:lpstr>Image preprocessing and visualization</vt:lpstr>
      <vt:lpstr>Augmentation &amp; Model Building</vt:lpstr>
      <vt:lpstr>PowerPoint Presentation</vt:lpstr>
      <vt:lpstr>Model compilation and training</vt:lpstr>
      <vt:lpstr>PowerPoint Presentation</vt:lpstr>
      <vt:lpstr>Cancer class prediction </vt:lpstr>
      <vt:lpstr>USER STORIES</vt:lpstr>
      <vt:lpstr>USER STORIES</vt:lpstr>
      <vt:lpstr>Confluence</vt:lpstr>
      <vt:lpstr>Integrated JIRA With confluence</vt:lpstr>
      <vt:lpstr>Pages</vt:lpstr>
      <vt:lpstr>UPLOAD FLASK API : POST Request</vt:lpstr>
      <vt:lpstr>VIEW IMAGE API and Predict class</vt:lpstr>
      <vt:lpstr>Predict class method</vt:lpstr>
      <vt:lpstr>User Interface</vt:lpstr>
      <vt:lpstr>Upload Image File</vt:lpstr>
      <vt:lpstr>View IMAGE</vt:lpstr>
      <vt:lpstr>View IMAGE</vt:lpstr>
      <vt:lpstr>DELETE IMAGE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Melanoma cancer detection </dc:title>
  <dc:creator>Ajmeri Dhruv Chetankumar</dc:creator>
  <cp:lastModifiedBy>Ajmeri Dhruv Chetankumar</cp:lastModifiedBy>
  <cp:revision>22</cp:revision>
  <dcterms:created xsi:type="dcterms:W3CDTF">2023-08-13T23:21:36Z</dcterms:created>
  <dcterms:modified xsi:type="dcterms:W3CDTF">2023-08-15T22:32:19Z</dcterms:modified>
</cp:coreProperties>
</file>